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17"/>
  </p:notesMasterIdLst>
  <p:sldIdLst>
    <p:sldId id="256" r:id="rId2"/>
    <p:sldId id="265" r:id="rId3"/>
    <p:sldId id="266" r:id="rId4"/>
    <p:sldId id="261" r:id="rId5"/>
    <p:sldId id="268" r:id="rId6"/>
    <p:sldId id="269" r:id="rId7"/>
    <p:sldId id="272" r:id="rId8"/>
    <p:sldId id="273" r:id="rId9"/>
    <p:sldId id="270" r:id="rId10"/>
    <p:sldId id="271" r:id="rId11"/>
    <p:sldId id="267" r:id="rId12"/>
    <p:sldId id="262" r:id="rId13"/>
    <p:sldId id="263" r:id="rId14"/>
    <p:sldId id="264" r:id="rId15"/>
    <p:sldId id="260" r:id="rId16"/>
  </p:sldIdLst>
  <p:sldSz cx="9144000" cy="5715000" type="screen16x10"/>
  <p:notesSz cx="6858000" cy="9144000"/>
  <p:embeddedFontLst>
    <p:embeddedFont>
      <p:font typeface="KoPub돋움체 Bold" panose="020B0600000101010101" charset="-127"/>
      <p:bold r:id="rId18"/>
    </p:embeddedFont>
    <p:embeddedFont>
      <p:font typeface="KoPub돋움체 Light" panose="020B0600000101010101" charset="-127"/>
      <p:regular r:id="rId19"/>
    </p:embeddedFont>
    <p:embeddedFont>
      <p:font typeface="나눔고딕코딩" panose="020D0009000000000000" pitchFamily="49" charset="-127"/>
      <p:regular r:id="rId20"/>
    </p:embeddedFont>
    <p:embeddedFont>
      <p:font typeface="- 제목1" panose="02020603020101020101" pitchFamily="18" charset="-127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  <p:embeddedFont>
      <p:font typeface="나눔바른고딕" panose="020B0603020101020101" pitchFamily="50" charset="-127"/>
      <p:regular r:id="rId28"/>
      <p:bold r:id="rId29"/>
    </p:embeddedFont>
    <p:embeddedFont>
      <p:font typeface="맑은 고딕" panose="020B0503020000020004" pitchFamily="50" charset="-127"/>
      <p:regular r:id="rId30"/>
      <p:bold r:id="rId31"/>
    </p:embeddedFont>
  </p:embeddedFontLst>
  <p:defaultTextStyle>
    <a:defPPr>
      <a:defRPr lang="ko-KR"/>
    </a:defPPr>
    <a:lvl1pPr marL="0" algn="l" defTabSz="713174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588" algn="l" defTabSz="713174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174" algn="l" defTabSz="713174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762" algn="l" defTabSz="713174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350" algn="l" defTabSz="713174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2938" algn="l" defTabSz="713174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524" algn="l" defTabSz="713174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112" algn="l" defTabSz="713174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700" algn="l" defTabSz="713174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93B7"/>
    <a:srgbClr val="F2F2F2"/>
    <a:srgbClr val="6046F8"/>
    <a:srgbClr val="4A36D0"/>
    <a:srgbClr val="533C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99" autoAdjust="0"/>
    <p:restoredTop sz="94682"/>
  </p:normalViewPr>
  <p:slideViewPr>
    <p:cSldViewPr snapToGrid="0" snapToObjects="1">
      <p:cViewPr varScale="1">
        <p:scale>
          <a:sx n="75" d="100"/>
          <a:sy n="75" d="100"/>
        </p:scale>
        <p:origin x="380" y="40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image3.png>
</file>

<file path=ppt/media/image4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65EC71-4027-DD47-B1DC-F78306A9778F}" type="datetimeFigureOut">
              <a:rPr kumimoji="1" lang="ko-KR" altLang="en-US" smtClean="0"/>
              <a:t>2019-08-05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F4A89D-53D5-334E-8539-973AE735D5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4667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174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588" algn="l" defTabSz="713174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174" algn="l" defTabSz="713174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762" algn="l" defTabSz="713174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350" algn="l" defTabSz="713174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2938" algn="l" defTabSz="713174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524" algn="l" defTabSz="713174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112" algn="l" defTabSz="713174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700" algn="l" defTabSz="713174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920535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59964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863449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136702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667259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285844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379502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43739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8978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5842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473373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005409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25149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505484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14363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32F3-86C7-EB4F-A8C0-0736CCEB01CC}" type="datetimeFigureOut">
              <a:rPr kumimoji="1" lang="ko-KR" altLang="en-US" smtClean="0"/>
              <a:t>2019-08-05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32F3-86C7-EB4F-A8C0-0736CCEB01CC}" type="datetimeFigureOut">
              <a:rPr kumimoji="1" lang="ko-KR" altLang="en-US" smtClean="0"/>
              <a:t>2019-08-05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32F3-86C7-EB4F-A8C0-0736CCEB01CC}" type="datetimeFigureOut">
              <a:rPr kumimoji="1" lang="ko-KR" altLang="en-US" smtClean="0"/>
              <a:t>2019-08-05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32F3-86C7-EB4F-A8C0-0736CCEB01CC}" type="datetimeFigureOut">
              <a:rPr kumimoji="1" lang="ko-KR" altLang="en-US" smtClean="0"/>
              <a:t>2019-08-05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32F3-86C7-EB4F-A8C0-0736CCEB01CC}" type="datetimeFigureOut">
              <a:rPr kumimoji="1" lang="ko-KR" altLang="en-US" smtClean="0"/>
              <a:t>2019-08-05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32F3-86C7-EB4F-A8C0-0736CCEB01CC}" type="datetimeFigureOut">
              <a:rPr kumimoji="1" lang="ko-KR" altLang="en-US" smtClean="0"/>
              <a:t>2019-08-05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32F3-86C7-EB4F-A8C0-0736CCEB01CC}" type="datetimeFigureOut">
              <a:rPr kumimoji="1" lang="ko-KR" altLang="en-US" smtClean="0"/>
              <a:t>2019-08-05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32F3-86C7-EB4F-A8C0-0736CCEB01CC}" type="datetimeFigureOut">
              <a:rPr kumimoji="1" lang="ko-KR" altLang="en-US" smtClean="0"/>
              <a:t>2019-08-05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32F3-86C7-EB4F-A8C0-0736CCEB01CC}" type="datetimeFigureOut">
              <a:rPr kumimoji="1" lang="ko-KR" altLang="en-US" smtClean="0"/>
              <a:t>2019-08-05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32F3-86C7-EB4F-A8C0-0736CCEB01CC}" type="datetimeFigureOut">
              <a:rPr kumimoji="1" lang="ko-KR" altLang="en-US" smtClean="0"/>
              <a:t>2019-08-05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개체 틀로 끌거나 아이콘을 클릭하여 추가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32F3-86C7-EB4F-A8C0-0736CCEB01CC}" type="datetimeFigureOut">
              <a:rPr kumimoji="1" lang="ko-KR" altLang="en-US" smtClean="0"/>
              <a:t>2019-08-05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C32F3-86C7-EB4F-A8C0-0736CCEB01CC}" type="datetimeFigureOut">
              <a:rPr kumimoji="1" lang="ko-KR" altLang="en-US" smtClean="0"/>
              <a:t>2019-08-05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1274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056" b="121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/>
          </a:p>
        </p:txBody>
      </p:sp>
      <p:sp>
        <p:nvSpPr>
          <p:cNvPr id="8" name="직사각형 7"/>
          <p:cNvSpPr/>
          <p:nvPr/>
        </p:nvSpPr>
        <p:spPr>
          <a:xfrm>
            <a:off x="1278467" y="1748019"/>
            <a:ext cx="5430288" cy="588779"/>
          </a:xfrm>
          <a:prstGeom prst="rect">
            <a:avLst/>
          </a:prstGeom>
          <a:solidFill>
            <a:srgbClr val="6046F8"/>
          </a:solidFill>
          <a:ln>
            <a:solidFill>
              <a:schemeClr val="accent1"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6" name="텍스트 상자 5"/>
          <p:cNvSpPr txBox="1"/>
          <p:nvPr/>
        </p:nvSpPr>
        <p:spPr>
          <a:xfrm>
            <a:off x="890268" y="1616597"/>
            <a:ext cx="7569378" cy="1991058"/>
          </a:xfrm>
          <a:prstGeom prst="rect">
            <a:avLst/>
          </a:prstGeom>
          <a:noFill/>
          <a:ln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fontAlgn="base">
              <a:lnSpc>
                <a:spcPct val="130000"/>
              </a:lnSpc>
            </a:pPr>
            <a:r>
              <a:rPr lang="en-US" altLang="ko-KR" sz="3600" kern="0" dirty="0">
                <a:solidFill>
                  <a:schemeClr val="bg1"/>
                </a:solidFill>
                <a:latin typeface="- 제목1" panose="02020603020101020101" pitchFamily="18" charset="-127"/>
                <a:ea typeface="- 제목1" panose="02020603020101020101" pitchFamily="18" charset="-127"/>
              </a:rPr>
              <a:t>ETHEREUM </a:t>
            </a:r>
            <a:r>
              <a:rPr lang="ko-KR" altLang="en-US" sz="3600" kern="0" dirty="0">
                <a:solidFill>
                  <a:schemeClr val="bg1"/>
                </a:solidFill>
                <a:latin typeface="- 제목1" panose="02020603020101020101" pitchFamily="18" charset="-127"/>
                <a:ea typeface="- 제목1" panose="02020603020101020101" pitchFamily="18" charset="-127"/>
              </a:rPr>
              <a:t>블록체인 </a:t>
            </a:r>
            <a:r>
              <a:rPr lang="en-US" altLang="ko-KR" sz="3600" kern="0" dirty="0" err="1">
                <a:solidFill>
                  <a:schemeClr val="bg1"/>
                </a:solidFill>
                <a:latin typeface="- 제목1" panose="02020603020101020101" pitchFamily="18" charset="-127"/>
                <a:ea typeface="- 제목1" panose="02020603020101020101" pitchFamily="18" charset="-127"/>
              </a:rPr>
              <a:t>Dapp</a:t>
            </a:r>
            <a:r>
              <a:rPr lang="ko-KR" altLang="en-US" sz="3600" kern="0" dirty="0">
                <a:solidFill>
                  <a:schemeClr val="bg1"/>
                </a:solidFill>
                <a:latin typeface="- 제목1" panose="02020603020101020101" pitchFamily="18" charset="-127"/>
                <a:ea typeface="- 제목1" panose="02020603020101020101" pitchFamily="18" charset="-127"/>
              </a:rPr>
              <a:t> 기반의</a:t>
            </a:r>
            <a:endParaRPr lang="en-US" altLang="ko-KR" sz="3600" kern="0" dirty="0">
              <a:solidFill>
                <a:schemeClr val="bg1"/>
              </a:solidFill>
              <a:latin typeface="- 제목1" panose="02020603020101020101" pitchFamily="18" charset="-127"/>
              <a:ea typeface="- 제목1" panose="02020603020101020101" pitchFamily="18" charset="-127"/>
            </a:endParaRPr>
          </a:p>
          <a:p>
            <a:pPr algn="ctr" fontAlgn="base"/>
            <a:r>
              <a:rPr lang="ko-KR" altLang="en-US" sz="3600" kern="0" dirty="0">
                <a:solidFill>
                  <a:schemeClr val="bg1"/>
                </a:solidFill>
                <a:latin typeface="- 제목1" panose="02020603020101020101" pitchFamily="18" charset="-127"/>
                <a:ea typeface="- 제목1" panose="02020603020101020101" pitchFamily="18" charset="-127"/>
              </a:rPr>
              <a:t> 학교 공용 물품 관리 시스템 구축</a:t>
            </a:r>
            <a:endParaRPr lang="en-US" altLang="ko-KR" sz="3600" kern="0" dirty="0">
              <a:solidFill>
                <a:schemeClr val="bg1"/>
              </a:solidFill>
              <a:latin typeface="- 제목1" panose="02020603020101020101" pitchFamily="18" charset="-127"/>
              <a:ea typeface="- 제목1" panose="02020603020101020101" pitchFamily="18" charset="-127"/>
            </a:endParaRPr>
          </a:p>
          <a:p>
            <a:pPr>
              <a:lnSpc>
                <a:spcPct val="120000"/>
              </a:lnSpc>
            </a:pPr>
            <a:endParaRPr kumimoji="1" lang="ko-KR" altLang="en-US" sz="3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3564289" y="1298557"/>
            <a:ext cx="2021093" cy="168329"/>
          </a:xfrm>
          <a:prstGeom prst="rect">
            <a:avLst/>
          </a:prstGeom>
          <a:solidFill>
            <a:srgbClr val="6046F8"/>
          </a:solidFill>
          <a:ln>
            <a:solidFill>
              <a:schemeClr val="accent1"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2019</a:t>
            </a:r>
            <a:r>
              <a:rPr kumimoji="1" lang="ko-KR" altLang="en-US" sz="9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 </a:t>
            </a:r>
            <a:r>
              <a:rPr kumimoji="1" lang="en-US" altLang="ko-KR" sz="9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JSHS RESEACH CONTEST</a:t>
            </a:r>
            <a:endParaRPr kumimoji="1" lang="ko-KR" altLang="en-US" sz="9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390981" y="5339341"/>
            <a:ext cx="2385282" cy="2148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Sunmin.Lee</a:t>
            </a:r>
            <a:r>
              <a:rPr kumimoji="1" lang="ko-KR" altLang="en-US" sz="9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 </a:t>
            </a:r>
            <a:r>
              <a:rPr lang="ko-KR" altLang="en-US" sz="9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ⓒ </a:t>
            </a:r>
            <a:r>
              <a:rPr lang="en-US" altLang="ko-KR" sz="9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2018</a:t>
            </a:r>
            <a:r>
              <a:rPr lang="ko-KR" altLang="en-US" sz="9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 </a:t>
            </a:r>
            <a:r>
              <a:rPr lang="en-US" altLang="ko-KR" sz="9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All Rights Reserved</a:t>
            </a:r>
            <a:endParaRPr kumimoji="1" lang="ko-KR" altLang="en-US" sz="9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Light" panose="00000300000000000000" pitchFamily="2" charset="-127"/>
              <a:ea typeface="KoPub돋움체 Light" panose="00000300000000000000" pitchFamily="2" charset="-127"/>
              <a:cs typeface="KoPubDotum_Pro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482316" y="4460484"/>
            <a:ext cx="2385282" cy="382877"/>
          </a:xfrm>
          <a:prstGeom prst="rect">
            <a:avLst/>
          </a:prstGeom>
          <a:noFill/>
          <a:ln>
            <a:solidFill>
              <a:schemeClr val="accent1"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kumimoji="1"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제주과학고등학교</a:t>
            </a:r>
            <a:endParaRPr kumimoji="1" lang="en-US" altLang="ko-KR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- 제목1" panose="02020603020101020101" pitchFamily="18" charset="-127"/>
              <a:ea typeface="- 제목1" panose="02020603020101020101" pitchFamily="18" charset="-127"/>
              <a:cs typeface="KoPubDotum_Pro" charset="-127"/>
            </a:endParaRPr>
          </a:p>
          <a:p>
            <a:pPr algn="ctr">
              <a:lnSpc>
                <a:spcPct val="120000"/>
              </a:lnSpc>
            </a:pPr>
            <a:r>
              <a:rPr kumimoji="1" lang="ko-KR" altLang="en-US" sz="14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김채린</a:t>
            </a:r>
            <a:r>
              <a:rPr kumimoji="1"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 </a:t>
            </a:r>
            <a:r>
              <a:rPr kumimoji="1" lang="ko-KR" altLang="en-US" sz="14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김민건</a:t>
            </a:r>
            <a:r>
              <a:rPr kumimoji="1"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 </a:t>
            </a:r>
            <a:r>
              <a:rPr kumimoji="1" lang="ko-KR" altLang="en-US" sz="14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양호성</a:t>
            </a:r>
            <a:endParaRPr kumimoji="1"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- 제목1" panose="02020603020101020101" pitchFamily="18" charset="-127"/>
              <a:ea typeface="- 제목1" panose="02020603020101020101" pitchFamily="18" charset="-127"/>
              <a:cs typeface="KoPubDotum_Pro" charset="-127"/>
            </a:endParaRPr>
          </a:p>
        </p:txBody>
      </p:sp>
      <p:sp>
        <p:nvSpPr>
          <p:cNvPr id="9" name="텍스트 상자 5">
            <a:extLst>
              <a:ext uri="{FF2B5EF4-FFF2-40B4-BE49-F238E27FC236}">
                <a16:creationId xmlns:a16="http://schemas.microsoft.com/office/drawing/2014/main" id="{8A34E554-775F-406C-9079-8F161E8F2B30}"/>
              </a:ext>
            </a:extLst>
          </p:cNvPr>
          <p:cNvSpPr txBox="1"/>
          <p:nvPr/>
        </p:nvSpPr>
        <p:spPr>
          <a:xfrm>
            <a:off x="2458489" y="2969147"/>
            <a:ext cx="4250266" cy="636328"/>
          </a:xfrm>
          <a:prstGeom prst="rect">
            <a:avLst/>
          </a:prstGeom>
          <a:noFill/>
          <a:ln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fontAlgn="base">
              <a:lnSpc>
                <a:spcPct val="130000"/>
              </a:lnSpc>
            </a:pPr>
            <a:r>
              <a:rPr lang="en-US" altLang="ko-KR" sz="1400" b="1" kern="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Constructing a System Administering Objects for Common Use by Blockchain Technology</a:t>
            </a:r>
            <a:endParaRPr lang="en-US" altLang="ko-KR" sz="3600" b="1" kern="0" dirty="0">
              <a:solidFill>
                <a:schemeClr val="bg1"/>
              </a:solidFill>
              <a:latin typeface="- 제목1" panose="02020603020101020101" pitchFamily="18" charset="-127"/>
              <a:ea typeface="- 제목1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9307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403232" y="406306"/>
            <a:ext cx="373947" cy="370982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62246" y="357211"/>
            <a:ext cx="373848" cy="377123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4" name="텍스트 상자 13"/>
          <p:cNvSpPr txBox="1"/>
          <p:nvPr/>
        </p:nvSpPr>
        <p:spPr>
          <a:xfrm>
            <a:off x="843101" y="443677"/>
            <a:ext cx="27657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Back-end 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진행</a:t>
            </a:r>
            <a:endParaRPr kumimoji="1" lang="en-US" altLang="ko-KR" sz="1200" b="1" dirty="0">
              <a:ln>
                <a:solidFill>
                  <a:schemeClr val="accent1">
                    <a:alpha val="0"/>
                  </a:schemeClr>
                </a:solidFill>
              </a:ln>
              <a:latin typeface="- 제목1" panose="02020603020101020101" pitchFamily="18" charset="-127"/>
              <a:ea typeface="- 제목1" panose="02020603020101020101" pitchFamily="18" charset="-127"/>
              <a:cs typeface="KoPubDotum_Pro" charset="-127"/>
            </a:endParaRPr>
          </a:p>
        </p:txBody>
      </p:sp>
      <p:sp>
        <p:nvSpPr>
          <p:cNvPr id="15" name="텍스트 상자 14"/>
          <p:cNvSpPr txBox="1"/>
          <p:nvPr/>
        </p:nvSpPr>
        <p:spPr>
          <a:xfrm>
            <a:off x="363944" y="418774"/>
            <a:ext cx="4185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03</a:t>
            </a:r>
            <a:endParaRPr kumimoji="1" lang="ko-KR" altLang="en-US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2960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텍스트 상자 12"/>
          <p:cNvSpPr txBox="1"/>
          <p:nvPr/>
        </p:nvSpPr>
        <p:spPr>
          <a:xfrm>
            <a:off x="1348882" y="2857504"/>
            <a:ext cx="6446240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 Light" charset="-127"/>
              </a:rPr>
              <a:t>관리 대상 데이터를 </a:t>
            </a:r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 Light" charset="-127"/>
              </a:rPr>
              <a:t>'</a:t>
            </a:r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 Light" charset="-127"/>
              </a:rPr>
              <a:t>블록</a:t>
            </a:r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 Light" charset="-127"/>
              </a:rPr>
              <a:t>'</a:t>
            </a:r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 Light" charset="-127"/>
              </a:rPr>
              <a:t>이라고 하는 소규모 데이터들이 </a:t>
            </a:r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 Light" charset="-127"/>
              </a:rPr>
              <a:t>P2P </a:t>
            </a:r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 Light" charset="-127"/>
              </a:rPr>
              <a:t>방식을 기반으로 생성된 체인 형태의 연결고리 기반 분산 데이터 저장환경에 저장되어 누구라도 임의로 수정할 수 없고 누구나 변경의 결과를 열람할 수 있는 분산 컴퓨팅 기술 기반의 데이터 위변조 방지 기술이다</a:t>
            </a:r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 Light" charset="-127"/>
              </a:rPr>
              <a:t>.</a:t>
            </a:r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 Light" charset="-127"/>
              </a:rPr>
              <a:t> 이는 근본적으로 분산 데이터 저장기술의 한 형태로</a:t>
            </a:r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 Light" charset="-127"/>
              </a:rPr>
              <a:t>, </a:t>
            </a:r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 Light" charset="-127"/>
              </a:rPr>
              <a:t>지속적으로 변경되는 데이터를 모든 참여 노드에 기록한 변경 리스트로서 분산 노드의 운영자에 의한 임의 조작이 불가능하도록 고안되었다</a:t>
            </a:r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 Light" charset="-127"/>
              </a:rPr>
              <a:t>. </a:t>
            </a:r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 Light" charset="-127"/>
              </a:rPr>
              <a:t>잘 알려진 블록체인의 응용 사례는 의 거래과정을 기록하는 탈중앙화된 전자장부로서 이 있다</a:t>
            </a:r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 Light" charset="-127"/>
              </a:rPr>
              <a:t>. </a:t>
            </a:r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 Light" charset="-127"/>
              </a:rPr>
              <a:t>이 거래 기록은 의무적으로 되고 블록체인 소프트웨어를 실행하는 컴퓨터상에서 운영된다</a:t>
            </a:r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 Light" charset="-127"/>
              </a:rPr>
              <a:t>.</a:t>
            </a:r>
            <a:r>
              <a:rPr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 Light" charset="-127"/>
              </a:rPr>
              <a:t> 비트코인을 비롯한 대부분의 암호화폐들이 형태에 기반하고 있다</a:t>
            </a:r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 Light" charset="-127"/>
              </a:rPr>
              <a:t>.</a:t>
            </a:r>
            <a:endParaRPr kumimoji="1" lang="ko-KR" altLang="en-US" sz="825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 Light" charset="-127"/>
            </a:endParaRPr>
          </a:p>
        </p:txBody>
      </p:sp>
      <p:cxnSp>
        <p:nvCxnSpPr>
          <p:cNvPr id="6" name="직선 연결선[R] 5"/>
          <p:cNvCxnSpPr/>
          <p:nvPr/>
        </p:nvCxnSpPr>
        <p:spPr>
          <a:xfrm>
            <a:off x="1405892" y="2834640"/>
            <a:ext cx="6343510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텍스트 상자 15"/>
          <p:cNvSpPr txBox="1"/>
          <p:nvPr/>
        </p:nvSpPr>
        <p:spPr>
          <a:xfrm>
            <a:off x="1348883" y="2177554"/>
            <a:ext cx="4331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블록체인 </a:t>
            </a:r>
            <a:r>
              <a:rPr kumimoji="1" lang="en-US" altLang="ko-KR" sz="1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Block Chain</a:t>
            </a:r>
            <a:endParaRPr kumimoji="1" lang="ko-KR" altLang="en-US" sz="1053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20" name="텍스트 상자 19"/>
          <p:cNvSpPr txBox="1"/>
          <p:nvPr/>
        </p:nvSpPr>
        <p:spPr>
          <a:xfrm>
            <a:off x="5680713" y="4340052"/>
            <a:ext cx="2078925" cy="248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7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출처 </a:t>
            </a:r>
            <a:r>
              <a:rPr lang="en-US" altLang="ko-KR" sz="7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:</a:t>
            </a:r>
            <a:r>
              <a:rPr lang="ko-KR" altLang="en-US" sz="7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 위키백과</a:t>
            </a:r>
            <a:r>
              <a:rPr lang="en-US" altLang="ko-KR" sz="7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(</a:t>
            </a:r>
            <a:r>
              <a:rPr lang="pl-PL" altLang="ko-KR" sz="75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ko.wikipedia.org</a:t>
            </a:r>
            <a:r>
              <a:rPr lang="pl-PL" altLang="ko-KR" sz="7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/</a:t>
            </a:r>
            <a:r>
              <a:rPr lang="pl-PL" altLang="ko-KR" sz="75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wiki</a:t>
            </a:r>
            <a:r>
              <a:rPr lang="pl-PL" altLang="ko-KR" sz="7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/</a:t>
            </a:r>
            <a:r>
              <a:rPr lang="ko-KR" altLang="pl-PL" sz="7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블록체인</a:t>
            </a:r>
            <a:r>
              <a:rPr lang="en-US" altLang="ko-KR" sz="7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)</a:t>
            </a:r>
            <a:endParaRPr kumimoji="1" lang="ko-KR" altLang="en-US" sz="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KoPub돋움체 Light" panose="00000300000000000000" pitchFamily="2" charset="-127"/>
              <a:ea typeface="KoPub돋움체 Light" panose="00000300000000000000" pitchFamily="2" charset="-127"/>
              <a:cs typeface="KoPubDotum_Pro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403232" y="406306"/>
            <a:ext cx="373947" cy="370982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62246" y="357211"/>
            <a:ext cx="373848" cy="377123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4" name="텍스트 상자 13"/>
          <p:cNvSpPr txBox="1"/>
          <p:nvPr/>
        </p:nvSpPr>
        <p:spPr>
          <a:xfrm>
            <a:off x="843101" y="409809"/>
            <a:ext cx="276571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블록체인이란</a:t>
            </a:r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?</a:t>
            </a:r>
          </a:p>
          <a:p>
            <a:r>
              <a:rPr kumimoji="1" lang="en-US" altLang="ko-KR" sz="9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alpha val="3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What’s a Block Chain</a:t>
            </a:r>
            <a:endParaRPr kumimoji="1" lang="ko-KR" altLang="en-US" sz="9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5" name="텍스트 상자 14"/>
          <p:cNvSpPr txBox="1"/>
          <p:nvPr/>
        </p:nvSpPr>
        <p:spPr>
          <a:xfrm>
            <a:off x="363944" y="418774"/>
            <a:ext cx="4185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01</a:t>
            </a:r>
            <a:endParaRPr kumimoji="1" lang="ko-KR" altLang="en-US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6880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1603639" y="2290143"/>
            <a:ext cx="562433" cy="567361"/>
          </a:xfrm>
          <a:prstGeom prst="rect">
            <a:avLst/>
          </a:prstGeom>
          <a:solidFill>
            <a:srgbClr val="4A36D0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383275" y="2290143"/>
            <a:ext cx="562433" cy="567361"/>
          </a:xfrm>
          <a:prstGeom prst="rect">
            <a:avLst/>
          </a:prstGeom>
          <a:solidFill>
            <a:schemeClr val="tx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42550" y="2290143"/>
            <a:ext cx="562433" cy="567361"/>
          </a:xfrm>
          <a:prstGeom prst="rect">
            <a:avLst/>
          </a:prstGeom>
          <a:solidFill>
            <a:schemeClr val="tx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162914" y="2290143"/>
            <a:ext cx="562433" cy="567361"/>
          </a:xfrm>
          <a:prstGeom prst="rect">
            <a:avLst/>
          </a:prstGeom>
          <a:solidFill>
            <a:srgbClr val="4A36D0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3" name="텍스트 상자 12"/>
          <p:cNvSpPr txBox="1"/>
          <p:nvPr/>
        </p:nvSpPr>
        <p:spPr>
          <a:xfrm>
            <a:off x="1402590" y="3155652"/>
            <a:ext cx="9645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첫 번째 이유</a:t>
            </a:r>
            <a:endParaRPr kumimoji="1" lang="ko-KR" altLang="en-US" sz="9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4" name="텍스트 상자 13"/>
          <p:cNvSpPr txBox="1"/>
          <p:nvPr/>
        </p:nvSpPr>
        <p:spPr>
          <a:xfrm>
            <a:off x="3182227" y="3155652"/>
            <a:ext cx="9645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두 번째 이유</a:t>
            </a:r>
            <a:endParaRPr kumimoji="1" lang="ko-KR" altLang="en-US" sz="9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5" name="텍스트 상자 14"/>
          <p:cNvSpPr txBox="1"/>
          <p:nvPr/>
        </p:nvSpPr>
        <p:spPr>
          <a:xfrm>
            <a:off x="4961865" y="3155652"/>
            <a:ext cx="9645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세 번째 이유</a:t>
            </a:r>
            <a:endParaRPr kumimoji="1" lang="ko-KR" altLang="en-US" sz="9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6" name="텍스트 상자 15"/>
          <p:cNvSpPr txBox="1"/>
          <p:nvPr/>
        </p:nvSpPr>
        <p:spPr>
          <a:xfrm>
            <a:off x="6741502" y="3155652"/>
            <a:ext cx="9645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네 번째 이유</a:t>
            </a:r>
            <a:endParaRPr kumimoji="1" lang="ko-KR" altLang="en-US" sz="9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8" name="텍스트 상자 17"/>
          <p:cNvSpPr txBox="1"/>
          <p:nvPr/>
        </p:nvSpPr>
        <p:spPr>
          <a:xfrm>
            <a:off x="1402590" y="3591152"/>
            <a:ext cx="96452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 Light" charset="-127"/>
              </a:rPr>
              <a:t>텍스트 입력</a:t>
            </a:r>
            <a:endParaRPr kumimoji="1" lang="ko-KR" altLang="en-US" sz="825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  <a:cs typeface="KoPubDotum_Pro Light" charset="-127"/>
            </a:endParaRPr>
          </a:p>
        </p:txBody>
      </p:sp>
      <p:sp>
        <p:nvSpPr>
          <p:cNvPr id="19" name="텍스트 상자 18"/>
          <p:cNvSpPr txBox="1"/>
          <p:nvPr/>
        </p:nvSpPr>
        <p:spPr>
          <a:xfrm>
            <a:off x="3182227" y="3591152"/>
            <a:ext cx="96452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 Light" charset="-127"/>
              </a:rPr>
              <a:t>텍스트 입력</a:t>
            </a:r>
            <a:endParaRPr kumimoji="1" lang="ko-KR" altLang="en-US" sz="825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  <a:cs typeface="KoPubDotum_Pro Light" charset="-127"/>
            </a:endParaRPr>
          </a:p>
        </p:txBody>
      </p:sp>
      <p:sp>
        <p:nvSpPr>
          <p:cNvPr id="20" name="텍스트 상자 19"/>
          <p:cNvSpPr txBox="1"/>
          <p:nvPr/>
        </p:nvSpPr>
        <p:spPr>
          <a:xfrm>
            <a:off x="4961865" y="3591152"/>
            <a:ext cx="96452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 Light" charset="-127"/>
              </a:rPr>
              <a:t>텍스트 입력</a:t>
            </a:r>
            <a:endParaRPr kumimoji="1" lang="ko-KR" altLang="en-US" sz="825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  <a:cs typeface="KoPubDotum_Pro Light" charset="-127"/>
            </a:endParaRPr>
          </a:p>
        </p:txBody>
      </p:sp>
      <p:sp>
        <p:nvSpPr>
          <p:cNvPr id="21" name="텍스트 상자 20"/>
          <p:cNvSpPr txBox="1"/>
          <p:nvPr/>
        </p:nvSpPr>
        <p:spPr>
          <a:xfrm>
            <a:off x="6741502" y="3591152"/>
            <a:ext cx="96452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 Light" charset="-127"/>
              </a:rPr>
              <a:t>텍스트 입력</a:t>
            </a:r>
            <a:endParaRPr kumimoji="1" lang="ko-KR" altLang="en-US" sz="825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  <a:cs typeface="KoPubDotum_Pro Light" charset="-127"/>
            </a:endParaRPr>
          </a:p>
        </p:txBody>
      </p:sp>
      <p:cxnSp>
        <p:nvCxnSpPr>
          <p:cNvPr id="4" name="직선 연결선[R] 3"/>
          <p:cNvCxnSpPr/>
          <p:nvPr/>
        </p:nvCxnSpPr>
        <p:spPr>
          <a:xfrm>
            <a:off x="1813530" y="3491861"/>
            <a:ext cx="17254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[R] 22"/>
          <p:cNvCxnSpPr/>
          <p:nvPr/>
        </p:nvCxnSpPr>
        <p:spPr>
          <a:xfrm>
            <a:off x="3588243" y="3491861"/>
            <a:ext cx="17254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[R] 23"/>
          <p:cNvCxnSpPr/>
          <p:nvPr/>
        </p:nvCxnSpPr>
        <p:spPr>
          <a:xfrm>
            <a:off x="5366139" y="3491861"/>
            <a:ext cx="17254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[R] 24"/>
          <p:cNvCxnSpPr/>
          <p:nvPr/>
        </p:nvCxnSpPr>
        <p:spPr>
          <a:xfrm>
            <a:off x="7148306" y="3491861"/>
            <a:ext cx="17254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403232" y="406306"/>
            <a:ext cx="373947" cy="370982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362246" y="357211"/>
            <a:ext cx="373848" cy="377123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27" name="텍스트 상자 26"/>
          <p:cNvSpPr txBox="1"/>
          <p:nvPr/>
        </p:nvSpPr>
        <p:spPr>
          <a:xfrm>
            <a:off x="843101" y="409809"/>
            <a:ext cx="276571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블록체인에 열광하는 이유</a:t>
            </a:r>
            <a:endParaRPr kumimoji="1" lang="en-US" altLang="ko-KR" sz="1200" b="1" dirty="0">
              <a:ln>
                <a:solidFill>
                  <a:schemeClr val="accent1"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  <a:p>
            <a:r>
              <a:rPr kumimoji="1" lang="en-US" altLang="ko-KR" sz="9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alpha val="3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What makes people so crazy about Block Chain</a:t>
            </a:r>
            <a:endParaRPr kumimoji="1" lang="ko-KR" altLang="en-US" sz="9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28" name="텍스트 상자 27"/>
          <p:cNvSpPr txBox="1"/>
          <p:nvPr/>
        </p:nvSpPr>
        <p:spPr>
          <a:xfrm>
            <a:off x="363944" y="418774"/>
            <a:ext cx="4185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02</a:t>
            </a:r>
            <a:endParaRPr kumimoji="1" lang="ko-KR" altLang="en-US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8334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상자 11"/>
          <p:cNvSpPr txBox="1"/>
          <p:nvPr/>
        </p:nvSpPr>
        <p:spPr>
          <a:xfrm>
            <a:off x="1283230" y="1271854"/>
            <a:ext cx="984143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9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01</a:t>
            </a:r>
            <a:endParaRPr kumimoji="1" lang="ko-KR" altLang="en-US" sz="495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3" name="텍스트 상자 12"/>
          <p:cNvSpPr txBox="1"/>
          <p:nvPr/>
        </p:nvSpPr>
        <p:spPr>
          <a:xfrm>
            <a:off x="3575278" y="1271854"/>
            <a:ext cx="984143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9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>
                    <a:alpha val="50000"/>
                  </a:srgb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02</a:t>
            </a:r>
            <a:endParaRPr kumimoji="1" lang="ko-KR" altLang="en-US" sz="495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>
                  <a:alpha val="50000"/>
                </a:srgb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4" name="텍스트 상자 13"/>
          <p:cNvSpPr txBox="1"/>
          <p:nvPr/>
        </p:nvSpPr>
        <p:spPr>
          <a:xfrm>
            <a:off x="5925376" y="1271854"/>
            <a:ext cx="984143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9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03</a:t>
            </a:r>
            <a:endParaRPr kumimoji="1" lang="ko-KR" altLang="en-US" sz="495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296043" y="1796493"/>
            <a:ext cx="1948961" cy="29755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alpha val="23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615541" y="1796493"/>
            <a:ext cx="1948961" cy="29755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alpha val="23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935038" y="1796493"/>
            <a:ext cx="1948961" cy="29755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alpha val="23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5" name="텍스트 상자 14"/>
          <p:cNvSpPr txBox="1"/>
          <p:nvPr/>
        </p:nvSpPr>
        <p:spPr>
          <a:xfrm>
            <a:off x="1402280" y="1908800"/>
            <a:ext cx="161408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필요성</a:t>
            </a:r>
            <a:r>
              <a:rPr kumimoji="1"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1</a:t>
            </a:r>
            <a:endParaRPr kumimoji="1" lang="ko-KR" altLang="en-US" sz="825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6" name="텍스트 상자 15"/>
          <p:cNvSpPr txBox="1"/>
          <p:nvPr/>
        </p:nvSpPr>
        <p:spPr>
          <a:xfrm>
            <a:off x="1402280" y="2232532"/>
            <a:ext cx="1614086" cy="21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825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 Light" charset="-127"/>
              </a:rPr>
              <a:t>텍스트 입력</a:t>
            </a:r>
            <a:endParaRPr kumimoji="1" lang="ko-KR" altLang="en-US" sz="7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 Light" charset="-127"/>
            </a:endParaRPr>
          </a:p>
        </p:txBody>
      </p:sp>
      <p:cxnSp>
        <p:nvCxnSpPr>
          <p:cNvPr id="18" name="직선 연결선[R] 17"/>
          <p:cNvCxnSpPr/>
          <p:nvPr/>
        </p:nvCxnSpPr>
        <p:spPr>
          <a:xfrm flipH="1">
            <a:off x="1461537" y="2164608"/>
            <a:ext cx="1531892" cy="0"/>
          </a:xfrm>
          <a:prstGeom prst="line">
            <a:avLst/>
          </a:prstGeom>
          <a:ln>
            <a:solidFill>
              <a:schemeClr val="tx1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텍스트 상자 18"/>
          <p:cNvSpPr txBox="1"/>
          <p:nvPr/>
        </p:nvSpPr>
        <p:spPr>
          <a:xfrm>
            <a:off x="3745866" y="1908800"/>
            <a:ext cx="161408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필요성</a:t>
            </a:r>
            <a:r>
              <a:rPr kumimoji="1"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2</a:t>
            </a:r>
            <a:endParaRPr kumimoji="1" lang="ko-KR" altLang="en-US" sz="825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20" name="텍스트 상자 19"/>
          <p:cNvSpPr txBox="1"/>
          <p:nvPr/>
        </p:nvSpPr>
        <p:spPr>
          <a:xfrm>
            <a:off x="3745866" y="2232532"/>
            <a:ext cx="1614086" cy="21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825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 Light" charset="-127"/>
              </a:rPr>
              <a:t>텍스트 입력</a:t>
            </a:r>
            <a:endParaRPr kumimoji="1" lang="ko-KR" altLang="en-US" sz="7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 Light" charset="-127"/>
            </a:endParaRPr>
          </a:p>
        </p:txBody>
      </p:sp>
      <p:cxnSp>
        <p:nvCxnSpPr>
          <p:cNvPr id="21" name="직선 연결선[R] 20"/>
          <p:cNvCxnSpPr/>
          <p:nvPr/>
        </p:nvCxnSpPr>
        <p:spPr>
          <a:xfrm flipH="1">
            <a:off x="3805124" y="2164608"/>
            <a:ext cx="1531892" cy="0"/>
          </a:xfrm>
          <a:prstGeom prst="line">
            <a:avLst/>
          </a:prstGeom>
          <a:ln>
            <a:solidFill>
              <a:schemeClr val="tx1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텍스트 상자 21"/>
          <p:cNvSpPr txBox="1"/>
          <p:nvPr/>
        </p:nvSpPr>
        <p:spPr>
          <a:xfrm>
            <a:off x="6102474" y="1908800"/>
            <a:ext cx="161408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필요성</a:t>
            </a:r>
            <a:r>
              <a:rPr kumimoji="1"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3</a:t>
            </a:r>
            <a:endParaRPr kumimoji="1" lang="ko-KR" altLang="en-US" sz="825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23" name="텍스트 상자 22"/>
          <p:cNvSpPr txBox="1"/>
          <p:nvPr/>
        </p:nvSpPr>
        <p:spPr>
          <a:xfrm>
            <a:off x="6102474" y="2232532"/>
            <a:ext cx="1614086" cy="21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825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 Light" charset="-127"/>
              </a:rPr>
              <a:t>텍스트 입력</a:t>
            </a:r>
            <a:endParaRPr kumimoji="1" lang="ko-KR" altLang="en-US" sz="7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 Light" charset="-127"/>
            </a:endParaRPr>
          </a:p>
        </p:txBody>
      </p:sp>
      <p:cxnSp>
        <p:nvCxnSpPr>
          <p:cNvPr id="24" name="직선 연결선[R] 23"/>
          <p:cNvCxnSpPr/>
          <p:nvPr/>
        </p:nvCxnSpPr>
        <p:spPr>
          <a:xfrm flipH="1">
            <a:off x="6161732" y="2164608"/>
            <a:ext cx="1531892" cy="0"/>
          </a:xfrm>
          <a:prstGeom prst="line">
            <a:avLst/>
          </a:prstGeom>
          <a:ln>
            <a:solidFill>
              <a:schemeClr val="tx1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/>
          <p:cNvSpPr/>
          <p:nvPr/>
        </p:nvSpPr>
        <p:spPr>
          <a:xfrm>
            <a:off x="403232" y="406306"/>
            <a:ext cx="373947" cy="370982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362246" y="357211"/>
            <a:ext cx="373848" cy="377123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8" name="텍스트 상자 37"/>
          <p:cNvSpPr txBox="1"/>
          <p:nvPr/>
        </p:nvSpPr>
        <p:spPr>
          <a:xfrm>
            <a:off x="843101" y="409809"/>
            <a:ext cx="276571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블록체인의</a:t>
            </a:r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 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필요성</a:t>
            </a:r>
            <a:endParaRPr kumimoji="1" lang="en-US" altLang="ko-KR" sz="1200" b="1" dirty="0">
              <a:ln>
                <a:solidFill>
                  <a:schemeClr val="accent1"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  <a:p>
            <a:r>
              <a:rPr kumimoji="1" lang="en-US" altLang="ko-KR" sz="9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alpha val="3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The need to know a Block Chain</a:t>
            </a:r>
            <a:endParaRPr kumimoji="1" lang="ko-KR" altLang="en-US" sz="9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39" name="텍스트 상자 38"/>
          <p:cNvSpPr txBox="1"/>
          <p:nvPr/>
        </p:nvSpPr>
        <p:spPr>
          <a:xfrm>
            <a:off x="363944" y="418774"/>
            <a:ext cx="4185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03</a:t>
            </a:r>
            <a:endParaRPr kumimoji="1" lang="ko-KR" altLang="en-US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02967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403232" y="406306"/>
            <a:ext cx="373947" cy="370982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solidFill>
                <a:srgbClr val="6046F8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62246" y="357211"/>
            <a:ext cx="373848" cy="377123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9" name="텍스트 상자 8"/>
          <p:cNvSpPr txBox="1"/>
          <p:nvPr/>
        </p:nvSpPr>
        <p:spPr>
          <a:xfrm>
            <a:off x="843101" y="409809"/>
            <a:ext cx="276571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블록체인의</a:t>
            </a:r>
            <a:r>
              <a:rPr kumimoji="1" lang="en-US" altLang="ko-KR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 </a:t>
            </a:r>
            <a:r>
              <a:rPr kumimoji="1" lang="ko-KR" altLang="en-US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사례</a:t>
            </a:r>
            <a:endParaRPr kumimoji="1" lang="en-US" altLang="ko-KR" sz="12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  <a:p>
            <a:r>
              <a:rPr kumimoji="1" lang="en-US" altLang="ko-KR" sz="9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alpha val="3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The examples of Block Chain</a:t>
            </a:r>
            <a:endParaRPr kumimoji="1" lang="ko-KR" altLang="en-US" sz="9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0" name="텍스트 상자 9"/>
          <p:cNvSpPr txBox="1"/>
          <p:nvPr/>
        </p:nvSpPr>
        <p:spPr>
          <a:xfrm>
            <a:off x="363944" y="418774"/>
            <a:ext cx="4185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5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04</a:t>
            </a:r>
            <a:endParaRPr kumimoji="1" lang="ko-KR" altLang="en-US" sz="1500" b="1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884660" y="1367869"/>
            <a:ext cx="1618331" cy="1632509"/>
          </a:xfrm>
          <a:prstGeom prst="rect">
            <a:avLst/>
          </a:prstGeom>
          <a:solidFill>
            <a:srgbClr val="4A36D0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664298" y="1367869"/>
            <a:ext cx="1618331" cy="1632509"/>
          </a:xfrm>
          <a:prstGeom prst="rect">
            <a:avLst/>
          </a:prstGeom>
          <a:solidFill>
            <a:schemeClr val="tx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884660" y="3149223"/>
            <a:ext cx="1618331" cy="1632509"/>
          </a:xfrm>
          <a:prstGeom prst="rect">
            <a:avLst/>
          </a:prstGeom>
          <a:solidFill>
            <a:schemeClr val="tx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664298" y="3149223"/>
            <a:ext cx="1618331" cy="1632509"/>
          </a:xfrm>
          <a:prstGeom prst="rect">
            <a:avLst/>
          </a:prstGeom>
          <a:solidFill>
            <a:srgbClr val="4A36D0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3" name="텍스트 상자 12"/>
          <p:cNvSpPr txBox="1"/>
          <p:nvPr/>
        </p:nvSpPr>
        <p:spPr>
          <a:xfrm>
            <a:off x="2888904" y="1908800"/>
            <a:ext cx="161408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사례</a:t>
            </a:r>
            <a:r>
              <a:rPr kumimoji="1" lang="en-US" altLang="ko-KR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1</a:t>
            </a:r>
            <a:endParaRPr kumimoji="1" lang="ko-KR" altLang="en-US" sz="825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4" name="텍스트 상자 13"/>
          <p:cNvSpPr txBox="1"/>
          <p:nvPr/>
        </p:nvSpPr>
        <p:spPr>
          <a:xfrm>
            <a:off x="4668542" y="1908800"/>
            <a:ext cx="161408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사례</a:t>
            </a:r>
            <a:r>
              <a:rPr kumimoji="1" lang="en-US" altLang="ko-KR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2</a:t>
            </a:r>
            <a:endParaRPr kumimoji="1" lang="ko-KR" altLang="en-US" sz="825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5" name="텍스트 상자 14"/>
          <p:cNvSpPr txBox="1"/>
          <p:nvPr/>
        </p:nvSpPr>
        <p:spPr>
          <a:xfrm>
            <a:off x="2888904" y="3690152"/>
            <a:ext cx="161408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사례</a:t>
            </a:r>
            <a:r>
              <a:rPr kumimoji="1" lang="en-US" altLang="ko-KR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3</a:t>
            </a:r>
            <a:endParaRPr kumimoji="1" lang="ko-KR" altLang="en-US" sz="825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6" name="텍스트 상자 15"/>
          <p:cNvSpPr txBox="1"/>
          <p:nvPr/>
        </p:nvSpPr>
        <p:spPr>
          <a:xfrm>
            <a:off x="4668542" y="3690152"/>
            <a:ext cx="161408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사례</a:t>
            </a:r>
            <a:r>
              <a:rPr kumimoji="1" lang="en-US" altLang="ko-KR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4</a:t>
            </a:r>
            <a:endParaRPr kumimoji="1" lang="ko-KR" altLang="en-US" sz="825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22" name="텍스트 상자 21"/>
          <p:cNvSpPr txBox="1"/>
          <p:nvPr/>
        </p:nvSpPr>
        <p:spPr>
          <a:xfrm>
            <a:off x="2888904" y="2263240"/>
            <a:ext cx="1614086" cy="21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825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 Light" charset="-127"/>
              </a:rPr>
              <a:t>텍스트 입력</a:t>
            </a:r>
            <a:endParaRPr kumimoji="1" lang="ko-KR" altLang="en-US" sz="7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  <a:cs typeface="KoPubDotum_Pro Light" charset="-127"/>
            </a:endParaRPr>
          </a:p>
        </p:txBody>
      </p:sp>
      <p:sp>
        <p:nvSpPr>
          <p:cNvPr id="23" name="텍스트 상자 22"/>
          <p:cNvSpPr txBox="1"/>
          <p:nvPr/>
        </p:nvSpPr>
        <p:spPr>
          <a:xfrm>
            <a:off x="4668542" y="2263240"/>
            <a:ext cx="1614086" cy="21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825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 Light" charset="-127"/>
              </a:rPr>
              <a:t>텍스트 입력</a:t>
            </a:r>
            <a:endParaRPr kumimoji="1" lang="ko-KR" altLang="en-US" sz="7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  <a:cs typeface="KoPubDotum_Pro Light" charset="-127"/>
            </a:endParaRPr>
          </a:p>
        </p:txBody>
      </p:sp>
      <p:sp>
        <p:nvSpPr>
          <p:cNvPr id="24" name="텍스트 상자 23"/>
          <p:cNvSpPr txBox="1"/>
          <p:nvPr/>
        </p:nvSpPr>
        <p:spPr>
          <a:xfrm>
            <a:off x="2888904" y="4044593"/>
            <a:ext cx="1614086" cy="21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825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 Light" charset="-127"/>
              </a:rPr>
              <a:t>텍스트 입력</a:t>
            </a:r>
            <a:endParaRPr kumimoji="1" lang="ko-KR" altLang="en-US" sz="7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  <a:cs typeface="KoPubDotum_Pro Light" charset="-127"/>
            </a:endParaRPr>
          </a:p>
        </p:txBody>
      </p:sp>
      <p:sp>
        <p:nvSpPr>
          <p:cNvPr id="25" name="텍스트 상자 24"/>
          <p:cNvSpPr txBox="1"/>
          <p:nvPr/>
        </p:nvSpPr>
        <p:spPr>
          <a:xfrm>
            <a:off x="4668542" y="4044593"/>
            <a:ext cx="1614086" cy="21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825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 Light" charset="-127"/>
              </a:rPr>
              <a:t>텍스트 입력</a:t>
            </a:r>
            <a:endParaRPr kumimoji="1" lang="ko-KR" altLang="en-US" sz="7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  <a:cs typeface="KoPubDotum_Pro Light" charset="-127"/>
            </a:endParaRPr>
          </a:p>
        </p:txBody>
      </p:sp>
      <p:cxnSp>
        <p:nvCxnSpPr>
          <p:cNvPr id="4" name="직선 연결선[R] 3"/>
          <p:cNvCxnSpPr/>
          <p:nvPr/>
        </p:nvCxnSpPr>
        <p:spPr>
          <a:xfrm>
            <a:off x="3633527" y="2192792"/>
            <a:ext cx="114450" cy="0"/>
          </a:xfrm>
          <a:prstGeom prst="line">
            <a:avLst/>
          </a:prstGeom>
          <a:ln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[R] 26"/>
          <p:cNvCxnSpPr/>
          <p:nvPr/>
        </p:nvCxnSpPr>
        <p:spPr>
          <a:xfrm>
            <a:off x="5409165" y="2192792"/>
            <a:ext cx="114450" cy="0"/>
          </a:xfrm>
          <a:prstGeom prst="line">
            <a:avLst/>
          </a:prstGeom>
          <a:ln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[R] 27"/>
          <p:cNvCxnSpPr/>
          <p:nvPr/>
        </p:nvCxnSpPr>
        <p:spPr>
          <a:xfrm>
            <a:off x="3633527" y="3975872"/>
            <a:ext cx="114450" cy="0"/>
          </a:xfrm>
          <a:prstGeom prst="line">
            <a:avLst/>
          </a:prstGeom>
          <a:ln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[R] 28"/>
          <p:cNvCxnSpPr/>
          <p:nvPr/>
        </p:nvCxnSpPr>
        <p:spPr>
          <a:xfrm>
            <a:off x="5409165" y="3975872"/>
            <a:ext cx="114450" cy="0"/>
          </a:xfrm>
          <a:prstGeom prst="line">
            <a:avLst/>
          </a:prstGeom>
          <a:ln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74859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056" b="121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/>
          </a:p>
        </p:txBody>
      </p:sp>
      <p:sp>
        <p:nvSpPr>
          <p:cNvPr id="6" name="텍스트 상자 5"/>
          <p:cNvSpPr txBox="1"/>
          <p:nvPr/>
        </p:nvSpPr>
        <p:spPr>
          <a:xfrm>
            <a:off x="3151759" y="2510628"/>
            <a:ext cx="2863730" cy="716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ko-KR" altLang="en-US" sz="3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감사합니다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3570331" y="2342299"/>
            <a:ext cx="2021093" cy="168329"/>
          </a:xfrm>
          <a:prstGeom prst="rect">
            <a:avLst/>
          </a:prstGeom>
          <a:solidFill>
            <a:srgbClr val="604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2019</a:t>
            </a:r>
            <a:r>
              <a:rPr kumimoji="1" lang="ko-KR" altLang="en-US" sz="9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 </a:t>
            </a:r>
            <a:r>
              <a:rPr kumimoji="1" lang="en-US" altLang="ko-KR" sz="9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JSHS</a:t>
            </a:r>
            <a:r>
              <a:rPr kumimoji="1" lang="ko-KR" altLang="en-US" sz="9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 </a:t>
            </a:r>
            <a:r>
              <a:rPr kumimoji="1" lang="en-US" altLang="ko-KR" sz="9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RESEARCH CONTEST</a:t>
            </a:r>
            <a:endParaRPr kumimoji="1" lang="ko-KR" altLang="en-US" sz="9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390981" y="5339341"/>
            <a:ext cx="2385282" cy="2148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Sunmin.Lee</a:t>
            </a:r>
            <a:r>
              <a:rPr kumimoji="1" lang="ko-KR" altLang="en-US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 </a:t>
            </a:r>
            <a:r>
              <a:rPr lang="ko-KR" altLang="en-US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ⓒ 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2018</a:t>
            </a:r>
            <a:r>
              <a:rPr lang="ko-KR" altLang="en-US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 </a:t>
            </a:r>
            <a:r>
              <a:rPr lang="en-US" altLang="ko-KR" sz="9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All Rights Reserved</a:t>
            </a:r>
            <a:endParaRPr kumimoji="1" lang="ko-KR" altLang="en-US" sz="9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Light" panose="00000300000000000000" pitchFamily="2" charset="-127"/>
              <a:ea typeface="KoPub돋움체 Light" panose="00000300000000000000" pitchFamily="2" charset="-127"/>
              <a:cs typeface="KoPubDotum_Pr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5181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056" r="50000" b="121"/>
          <a:stretch/>
        </p:blipFill>
        <p:spPr>
          <a:xfrm>
            <a:off x="0" y="0"/>
            <a:ext cx="4572000" cy="5715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4572000" cy="5715000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9" name="텍스트 상자 8"/>
          <p:cNvSpPr txBox="1"/>
          <p:nvPr/>
        </p:nvSpPr>
        <p:spPr>
          <a:xfrm>
            <a:off x="1213472" y="2546408"/>
            <a:ext cx="2145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kumimoji="1" lang="en-US" altLang="ko-KR" sz="3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CONTENTS</a:t>
            </a:r>
            <a:endParaRPr kumimoji="1" lang="ko-KR" altLang="en-US" sz="30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275453" y="2462243"/>
            <a:ext cx="2021093" cy="168329"/>
          </a:xfrm>
          <a:prstGeom prst="rect">
            <a:avLst/>
          </a:prstGeom>
          <a:solidFill>
            <a:srgbClr val="604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2019</a:t>
            </a:r>
            <a:r>
              <a:rPr kumimoji="1" lang="ko-KR" altLang="en-US" sz="9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 </a:t>
            </a:r>
            <a:r>
              <a:rPr kumimoji="1" lang="en-US" altLang="ko-KR" sz="9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JSHS RESEARCH CONTEST</a:t>
            </a:r>
            <a:endParaRPr kumimoji="1" lang="ko-KR" altLang="en-US" sz="9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1" name="텍스트 상자 10"/>
          <p:cNvSpPr txBox="1"/>
          <p:nvPr/>
        </p:nvSpPr>
        <p:spPr>
          <a:xfrm>
            <a:off x="5119471" y="930884"/>
            <a:ext cx="984143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9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01</a:t>
            </a:r>
            <a:endParaRPr kumimoji="1" lang="ko-KR" altLang="en-US" sz="495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2" name="텍스트 상자 11"/>
          <p:cNvSpPr txBox="1"/>
          <p:nvPr/>
        </p:nvSpPr>
        <p:spPr>
          <a:xfrm>
            <a:off x="5119471" y="1936436"/>
            <a:ext cx="984143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9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>
                    <a:alpha val="50000"/>
                  </a:srgb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02</a:t>
            </a:r>
            <a:endParaRPr kumimoji="1" lang="ko-KR" altLang="en-US" sz="495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>
                  <a:alpha val="50000"/>
                </a:srgb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3" name="텍스트 상자 12"/>
          <p:cNvSpPr txBox="1"/>
          <p:nvPr/>
        </p:nvSpPr>
        <p:spPr>
          <a:xfrm>
            <a:off x="5119471" y="2941988"/>
            <a:ext cx="984143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9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03</a:t>
            </a:r>
            <a:endParaRPr kumimoji="1" lang="ko-KR" altLang="en-US" sz="495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7" name="텍스트 상자 16"/>
          <p:cNvSpPr txBox="1"/>
          <p:nvPr/>
        </p:nvSpPr>
        <p:spPr>
          <a:xfrm>
            <a:off x="5119471" y="3947540"/>
            <a:ext cx="984143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9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>
                    <a:alpha val="50000"/>
                  </a:srgb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04</a:t>
            </a:r>
            <a:endParaRPr kumimoji="1" lang="ko-KR" altLang="en-US" sz="495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>
                  <a:alpha val="50000"/>
                </a:srgb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8" name="텍스트 상자 17"/>
          <p:cNvSpPr txBox="1"/>
          <p:nvPr/>
        </p:nvSpPr>
        <p:spPr>
          <a:xfrm>
            <a:off x="5940880" y="1196751"/>
            <a:ext cx="214505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자료구조도</a:t>
            </a:r>
            <a:endParaRPr kumimoji="1" lang="en-US" altLang="ko-KR" sz="1200" dirty="0">
              <a:ln>
                <a:solidFill>
                  <a:schemeClr val="accent1">
                    <a:alpha val="0"/>
                  </a:schemeClr>
                </a:solidFill>
              </a:ln>
              <a:latin typeface="- 제목1" panose="02020603020101020101" pitchFamily="18" charset="-127"/>
              <a:ea typeface="- 제목1" panose="02020603020101020101" pitchFamily="18" charset="-127"/>
              <a:cs typeface="KoPubDotum_Pro" charset="-127"/>
            </a:endParaRPr>
          </a:p>
          <a:p>
            <a:r>
              <a:rPr kumimoji="1" lang="en-US" altLang="ko-KR" sz="9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alpha val="3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Data-structure charts</a:t>
            </a:r>
            <a:endParaRPr kumimoji="1" lang="ko-KR" altLang="en-US" sz="9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9" name="텍스트 상자 18"/>
          <p:cNvSpPr txBox="1"/>
          <p:nvPr/>
        </p:nvSpPr>
        <p:spPr>
          <a:xfrm>
            <a:off x="5940879" y="2202303"/>
            <a:ext cx="276257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Front-end</a:t>
            </a:r>
            <a:r>
              <a:rPr kumimoji="1"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 진행</a:t>
            </a:r>
            <a:r>
              <a:rPr kumimoji="1"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(</a:t>
            </a:r>
            <a:r>
              <a:rPr kumimoji="1" lang="en-US" altLang="ko-KR" sz="12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kakao</a:t>
            </a:r>
            <a:r>
              <a:rPr kumimoji="1"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 oven)</a:t>
            </a:r>
          </a:p>
          <a:p>
            <a:r>
              <a:rPr kumimoji="1" lang="en-US" altLang="ko-KR" sz="9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alpha val="3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Plan of front-end development with </a:t>
            </a:r>
            <a:r>
              <a:rPr kumimoji="1" lang="en-US" altLang="ko-KR" sz="9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alpha val="3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kakao</a:t>
            </a:r>
            <a:r>
              <a:rPr kumimoji="1" lang="en-US" altLang="ko-KR" sz="9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alpha val="3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 oven</a:t>
            </a:r>
            <a:endParaRPr kumimoji="1" lang="ko-KR" altLang="en-US" sz="9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20" name="텍스트 상자 19"/>
          <p:cNvSpPr txBox="1"/>
          <p:nvPr/>
        </p:nvSpPr>
        <p:spPr>
          <a:xfrm>
            <a:off x="5940879" y="3207855"/>
            <a:ext cx="336398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Back-end</a:t>
            </a:r>
            <a:r>
              <a:rPr kumimoji="1"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 진행</a:t>
            </a:r>
            <a:r>
              <a:rPr kumimoji="1"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(solidity-remix)</a:t>
            </a:r>
          </a:p>
          <a:p>
            <a:r>
              <a:rPr kumimoji="1" lang="en-US" altLang="ko-KR" sz="9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alpha val="3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Plan of back-end development with solidity-remix</a:t>
            </a:r>
            <a:endParaRPr kumimoji="1" lang="ko-KR" altLang="en-US" sz="825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21" name="텍스트 상자 20"/>
          <p:cNvSpPr txBox="1"/>
          <p:nvPr/>
        </p:nvSpPr>
        <p:spPr>
          <a:xfrm>
            <a:off x="5940875" y="4213408"/>
            <a:ext cx="2145057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그 외</a:t>
            </a:r>
          </a:p>
          <a:p>
            <a:r>
              <a:rPr kumimoji="1" lang="en-US" altLang="ko-KR" sz="10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alpha val="3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Etc.</a:t>
            </a:r>
            <a:endParaRPr kumimoji="1" lang="ko-KR" altLang="en-US" sz="105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alpha val="3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335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056" b="121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2683806" y="1803270"/>
            <a:ext cx="3867775" cy="2203315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solidFill>
                <a:srgbClr val="6046F8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580264" y="1679238"/>
            <a:ext cx="3866746" cy="2239794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/>
          </a:p>
        </p:txBody>
      </p:sp>
      <p:sp>
        <p:nvSpPr>
          <p:cNvPr id="11" name="텍스트 상자 10"/>
          <p:cNvSpPr txBox="1"/>
          <p:nvPr/>
        </p:nvSpPr>
        <p:spPr>
          <a:xfrm>
            <a:off x="3072358" y="2382502"/>
            <a:ext cx="11988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6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01</a:t>
            </a:r>
            <a:endParaRPr kumimoji="1" lang="ko-KR" altLang="en-US" sz="60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2" name="텍스트 상자 11"/>
          <p:cNvSpPr txBox="1"/>
          <p:nvPr/>
        </p:nvSpPr>
        <p:spPr>
          <a:xfrm>
            <a:off x="4056653" y="2691735"/>
            <a:ext cx="214473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자료구조도</a:t>
            </a:r>
            <a:endParaRPr kumimoji="1" lang="en-US" altLang="ko-KR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- 제목1" panose="02020603020101020101" pitchFamily="18" charset="-127"/>
              <a:ea typeface="- 제목1" panose="02020603020101020101" pitchFamily="18" charset="-127"/>
              <a:cs typeface="KoPubDotum_Pro" charset="-127"/>
            </a:endParaRPr>
          </a:p>
          <a:p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Date-structure charts</a:t>
            </a:r>
            <a:endParaRPr kumimoji="1" lang="ko-KR" altLang="en-US" sz="12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2469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403232" y="406306"/>
            <a:ext cx="373947" cy="370982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62246" y="357211"/>
            <a:ext cx="373848" cy="377123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4" name="텍스트 상자 13"/>
          <p:cNvSpPr txBox="1"/>
          <p:nvPr/>
        </p:nvSpPr>
        <p:spPr>
          <a:xfrm>
            <a:off x="823479" y="369020"/>
            <a:ext cx="42792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What is smart contract?</a:t>
            </a:r>
          </a:p>
        </p:txBody>
      </p:sp>
      <p:sp>
        <p:nvSpPr>
          <p:cNvPr id="15" name="텍스트 상자 14"/>
          <p:cNvSpPr txBox="1"/>
          <p:nvPr/>
        </p:nvSpPr>
        <p:spPr>
          <a:xfrm>
            <a:off x="363944" y="418774"/>
            <a:ext cx="4185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01</a:t>
            </a:r>
            <a:endParaRPr kumimoji="1" lang="ko-KR" altLang="en-US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BFEA30F3-7636-4A34-9CAE-896C7C89A247}"/>
              </a:ext>
            </a:extLst>
          </p:cNvPr>
          <p:cNvSpPr/>
          <p:nvPr/>
        </p:nvSpPr>
        <p:spPr>
          <a:xfrm>
            <a:off x="3824816" y="1032935"/>
            <a:ext cx="1494367" cy="1405466"/>
          </a:xfrm>
          <a:prstGeom prst="ellipse">
            <a:avLst/>
          </a:prstGeom>
          <a:gradFill flip="none" rotWithShape="1">
            <a:gsLst>
              <a:gs pos="0">
                <a:srgbClr val="9793B7">
                  <a:tint val="66000"/>
                  <a:satMod val="160000"/>
                </a:srgbClr>
              </a:gs>
              <a:gs pos="50000">
                <a:srgbClr val="9793B7">
                  <a:tint val="44500"/>
                  <a:satMod val="160000"/>
                </a:srgbClr>
              </a:gs>
              <a:gs pos="100000">
                <a:srgbClr val="9793B7">
                  <a:tint val="23500"/>
                  <a:satMod val="16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EC3220-6E75-46A9-925C-0A528597C768}"/>
              </a:ext>
            </a:extLst>
          </p:cNvPr>
          <p:cNvSpPr txBox="1"/>
          <p:nvPr/>
        </p:nvSpPr>
        <p:spPr>
          <a:xfrm>
            <a:off x="3005665" y="1437671"/>
            <a:ext cx="31326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Computer</a:t>
            </a:r>
          </a:p>
          <a:p>
            <a:pPr algn="ctr"/>
            <a:r>
              <a:rPr lang="en-US" altLang="ko-KR" sz="16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programs</a:t>
            </a:r>
            <a:endParaRPr lang="ko-KR" altLang="en-US" sz="16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B7493E04-F9F0-4200-A2A0-104DB4A8CE28}"/>
              </a:ext>
            </a:extLst>
          </p:cNvPr>
          <p:cNvSpPr/>
          <p:nvPr/>
        </p:nvSpPr>
        <p:spPr>
          <a:xfrm>
            <a:off x="2258484" y="2281480"/>
            <a:ext cx="1494367" cy="1405466"/>
          </a:xfrm>
          <a:prstGeom prst="ellipse">
            <a:avLst/>
          </a:prstGeom>
          <a:gradFill flip="none" rotWithShape="1">
            <a:gsLst>
              <a:gs pos="0">
                <a:srgbClr val="9793B7">
                  <a:tint val="66000"/>
                  <a:satMod val="160000"/>
                </a:srgbClr>
              </a:gs>
              <a:gs pos="50000">
                <a:srgbClr val="9793B7">
                  <a:tint val="44500"/>
                  <a:satMod val="160000"/>
                </a:srgbClr>
              </a:gs>
              <a:gs pos="100000">
                <a:srgbClr val="9793B7">
                  <a:tint val="23500"/>
                  <a:satMod val="16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494C1A-4C11-4FE5-917A-87AFB9FC0113}"/>
              </a:ext>
            </a:extLst>
          </p:cNvPr>
          <p:cNvSpPr txBox="1"/>
          <p:nvPr/>
        </p:nvSpPr>
        <p:spPr>
          <a:xfrm>
            <a:off x="1439331" y="2799547"/>
            <a:ext cx="3132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immutable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336E2AE-731C-4C54-B21A-1AA74BF7221B}"/>
              </a:ext>
            </a:extLst>
          </p:cNvPr>
          <p:cNvSpPr/>
          <p:nvPr/>
        </p:nvSpPr>
        <p:spPr>
          <a:xfrm>
            <a:off x="5391148" y="2281480"/>
            <a:ext cx="1494367" cy="1405466"/>
          </a:xfrm>
          <a:prstGeom prst="ellipse">
            <a:avLst/>
          </a:prstGeom>
          <a:gradFill flip="none" rotWithShape="1">
            <a:gsLst>
              <a:gs pos="0">
                <a:srgbClr val="9793B7">
                  <a:tint val="66000"/>
                  <a:satMod val="160000"/>
                </a:srgbClr>
              </a:gs>
              <a:gs pos="50000">
                <a:srgbClr val="9793B7">
                  <a:tint val="44500"/>
                  <a:satMod val="160000"/>
                </a:srgbClr>
              </a:gs>
              <a:gs pos="100000">
                <a:srgbClr val="9793B7">
                  <a:tint val="23500"/>
                  <a:satMod val="16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6E5C1B-FACE-49C7-ABB1-4B824329AD1B}"/>
              </a:ext>
            </a:extLst>
          </p:cNvPr>
          <p:cNvSpPr txBox="1"/>
          <p:nvPr/>
        </p:nvSpPr>
        <p:spPr>
          <a:xfrm>
            <a:off x="4572002" y="2832057"/>
            <a:ext cx="3132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deterministic</a:t>
            </a: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22144977-ECD7-4630-895F-7FCED1597D1C}"/>
              </a:ext>
            </a:extLst>
          </p:cNvPr>
          <p:cNvSpPr/>
          <p:nvPr/>
        </p:nvSpPr>
        <p:spPr>
          <a:xfrm>
            <a:off x="2775437" y="3940514"/>
            <a:ext cx="1494367" cy="1405466"/>
          </a:xfrm>
          <a:prstGeom prst="ellipse">
            <a:avLst/>
          </a:prstGeom>
          <a:gradFill flip="none" rotWithShape="1">
            <a:gsLst>
              <a:gs pos="0">
                <a:srgbClr val="9793B7">
                  <a:tint val="66000"/>
                  <a:satMod val="160000"/>
                </a:srgbClr>
              </a:gs>
              <a:gs pos="50000">
                <a:srgbClr val="9793B7">
                  <a:tint val="44500"/>
                  <a:satMod val="160000"/>
                </a:srgbClr>
              </a:gs>
              <a:gs pos="100000">
                <a:srgbClr val="9793B7">
                  <a:tint val="23500"/>
                  <a:satMod val="16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1FA960-7E6A-427C-8314-7E880F3D1C05}"/>
              </a:ext>
            </a:extLst>
          </p:cNvPr>
          <p:cNvSpPr txBox="1"/>
          <p:nvPr/>
        </p:nvSpPr>
        <p:spPr>
          <a:xfrm>
            <a:off x="1956284" y="4458581"/>
            <a:ext cx="31326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EVM context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A231035C-F6CF-439C-A58C-B211AA49BDA7}"/>
              </a:ext>
            </a:extLst>
          </p:cNvPr>
          <p:cNvSpPr/>
          <p:nvPr/>
        </p:nvSpPr>
        <p:spPr>
          <a:xfrm>
            <a:off x="4724398" y="3936238"/>
            <a:ext cx="1494367" cy="1405466"/>
          </a:xfrm>
          <a:prstGeom prst="ellipse">
            <a:avLst/>
          </a:prstGeom>
          <a:gradFill flip="none" rotWithShape="1">
            <a:gsLst>
              <a:gs pos="0">
                <a:srgbClr val="9793B7">
                  <a:tint val="66000"/>
                  <a:satMod val="160000"/>
                </a:srgbClr>
              </a:gs>
              <a:gs pos="50000">
                <a:srgbClr val="9793B7">
                  <a:tint val="44500"/>
                  <a:satMod val="160000"/>
                </a:srgbClr>
              </a:gs>
              <a:gs pos="100000">
                <a:srgbClr val="9793B7">
                  <a:tint val="23500"/>
                  <a:satMod val="16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6E94C93-28E8-44D8-BEFB-78C1505A3D50}"/>
              </a:ext>
            </a:extLst>
          </p:cNvPr>
          <p:cNvSpPr txBox="1"/>
          <p:nvPr/>
        </p:nvSpPr>
        <p:spPr>
          <a:xfrm>
            <a:off x="3905247" y="4312733"/>
            <a:ext cx="313266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Decentralized</a:t>
            </a:r>
          </a:p>
          <a:p>
            <a:pPr algn="ctr"/>
            <a:r>
              <a:rPr lang="en-US" altLang="ko-KR" sz="14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World</a:t>
            </a:r>
          </a:p>
          <a:p>
            <a:pPr algn="ctr"/>
            <a:r>
              <a:rPr lang="en-US" altLang="ko-KR" sz="14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computer</a:t>
            </a:r>
          </a:p>
        </p:txBody>
      </p:sp>
    </p:spTree>
    <p:extLst>
      <p:ext uri="{BB962C8B-B14F-4D97-AF65-F5344CB8AC3E}">
        <p14:creationId xmlns:p14="http://schemas.microsoft.com/office/powerpoint/2010/main" val="1648657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056" b="121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2683806" y="1803270"/>
            <a:ext cx="3867775" cy="2203315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solidFill>
                <a:srgbClr val="6046F8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580264" y="1679238"/>
            <a:ext cx="3866746" cy="2239794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/>
          </a:p>
        </p:txBody>
      </p:sp>
      <p:sp>
        <p:nvSpPr>
          <p:cNvPr id="11" name="텍스트 상자 10"/>
          <p:cNvSpPr txBox="1"/>
          <p:nvPr/>
        </p:nvSpPr>
        <p:spPr>
          <a:xfrm>
            <a:off x="3072358" y="2382502"/>
            <a:ext cx="11988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6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02</a:t>
            </a:r>
            <a:endParaRPr kumimoji="1" lang="ko-KR" altLang="en-US" sz="60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2" name="텍스트 상자 11"/>
          <p:cNvSpPr txBox="1"/>
          <p:nvPr/>
        </p:nvSpPr>
        <p:spPr>
          <a:xfrm>
            <a:off x="4183654" y="2705667"/>
            <a:ext cx="2144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Front-end </a:t>
            </a:r>
            <a:r>
              <a:rPr kumimoji="1" lang="ko-KR" altLang="en-US" sz="1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진행</a:t>
            </a:r>
            <a:endParaRPr kumimoji="1" lang="en-US" altLang="ko-KR" sz="1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- 제목1" panose="02020603020101020101" pitchFamily="18" charset="-127"/>
              <a:ea typeface="- 제목1" panose="02020603020101020101" pitchFamily="18" charset="-127"/>
              <a:cs typeface="KoPubDotum_Pr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64998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403232" y="406306"/>
            <a:ext cx="373947" cy="370982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62246" y="357211"/>
            <a:ext cx="373848" cy="377123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4" name="텍스트 상자 13"/>
          <p:cNvSpPr txBox="1"/>
          <p:nvPr/>
        </p:nvSpPr>
        <p:spPr>
          <a:xfrm>
            <a:off x="843101" y="443677"/>
            <a:ext cx="27657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Front-end 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진행</a:t>
            </a:r>
            <a:endParaRPr kumimoji="1" lang="en-US" altLang="ko-KR" sz="1200" b="1" dirty="0">
              <a:ln>
                <a:solidFill>
                  <a:schemeClr val="accent1">
                    <a:alpha val="0"/>
                  </a:schemeClr>
                </a:solidFill>
              </a:ln>
              <a:latin typeface="- 제목1" panose="02020603020101020101" pitchFamily="18" charset="-127"/>
              <a:ea typeface="- 제목1" panose="02020603020101020101" pitchFamily="18" charset="-127"/>
              <a:cs typeface="KoPubDotum_Pro" charset="-127"/>
            </a:endParaRPr>
          </a:p>
        </p:txBody>
      </p:sp>
      <p:sp>
        <p:nvSpPr>
          <p:cNvPr id="15" name="텍스트 상자 14"/>
          <p:cNvSpPr txBox="1"/>
          <p:nvPr/>
        </p:nvSpPr>
        <p:spPr>
          <a:xfrm>
            <a:off x="363944" y="418774"/>
            <a:ext cx="4185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02</a:t>
            </a:r>
            <a:endParaRPr kumimoji="1" lang="ko-KR" altLang="en-US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BC2AEA-F273-419E-AC1A-0D875A0FB33C}"/>
              </a:ext>
            </a:extLst>
          </p:cNvPr>
          <p:cNvSpPr txBox="1"/>
          <p:nvPr/>
        </p:nvSpPr>
        <p:spPr>
          <a:xfrm>
            <a:off x="220133" y="1329650"/>
            <a:ext cx="9093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- 제목1" panose="02020603020101020101" pitchFamily="18" charset="-127"/>
                <a:ea typeface="- 제목1" panose="02020603020101020101" pitchFamily="18" charset="-127"/>
              </a:rPr>
              <a:t>KAKAO OVEN </a:t>
            </a:r>
            <a:r>
              <a:rPr lang="ko-KR" altLang="en-US" sz="2400" dirty="0">
                <a:latin typeface="- 제목1" panose="02020603020101020101" pitchFamily="18" charset="-127"/>
                <a:ea typeface="- 제목1" panose="02020603020101020101" pitchFamily="18" charset="-127"/>
              </a:rPr>
              <a:t>플랫폼</a:t>
            </a:r>
            <a:r>
              <a:rPr lang="en-US" altLang="ko-KR" sz="2400" dirty="0">
                <a:latin typeface="- 제목1" panose="02020603020101020101" pitchFamily="18" charset="-127"/>
                <a:ea typeface="- 제목1" panose="02020603020101020101" pitchFamily="18" charset="-127"/>
              </a:rPr>
              <a:t>(</a:t>
            </a:r>
            <a:r>
              <a:rPr lang="ko-KR" altLang="en-US" sz="2400" dirty="0">
                <a:latin typeface="- 제목1" panose="02020603020101020101" pitchFamily="18" charset="-127"/>
                <a:ea typeface="- 제목1" panose="02020603020101020101" pitchFamily="18" charset="-127"/>
              </a:rPr>
              <a:t>프로토타입 제작</a:t>
            </a:r>
            <a:r>
              <a:rPr lang="en-US" altLang="ko-KR" sz="2400" dirty="0">
                <a:latin typeface="- 제목1" panose="02020603020101020101" pitchFamily="18" charset="-127"/>
                <a:ea typeface="- 제목1" panose="02020603020101020101" pitchFamily="18" charset="-127"/>
              </a:rPr>
              <a:t>)</a:t>
            </a:r>
            <a:r>
              <a:rPr lang="ko-KR" altLang="en-US" sz="2400" dirty="0">
                <a:latin typeface="- 제목1" panose="02020603020101020101" pitchFamily="18" charset="-127"/>
                <a:ea typeface="- 제목1" panose="02020603020101020101" pitchFamily="18" charset="-127"/>
              </a:rPr>
              <a:t>을 이용한</a:t>
            </a:r>
            <a:endParaRPr lang="en-US" altLang="ko-KR" sz="2400" dirty="0">
              <a:latin typeface="- 제목1" panose="02020603020101020101" pitchFamily="18" charset="-127"/>
              <a:ea typeface="- 제목1" panose="02020603020101020101" pitchFamily="18" charset="-127"/>
            </a:endParaRPr>
          </a:p>
          <a:p>
            <a:pPr algn="ctr"/>
            <a:r>
              <a:rPr lang="ko-KR" altLang="en-US" sz="2400" dirty="0" err="1">
                <a:latin typeface="- 제목1" panose="02020603020101020101" pitchFamily="18" charset="-127"/>
                <a:ea typeface="- 제목1" panose="02020603020101020101" pitchFamily="18" charset="-127"/>
              </a:rPr>
              <a:t>프론트엔드</a:t>
            </a:r>
            <a:r>
              <a:rPr lang="ko-KR" altLang="en-US" sz="2400" dirty="0">
                <a:latin typeface="- 제목1" panose="02020603020101020101" pitchFamily="18" charset="-127"/>
                <a:ea typeface="- 제목1" panose="02020603020101020101" pitchFamily="18" charset="-127"/>
              </a:rPr>
              <a:t> 뼈대 구축</a:t>
            </a:r>
          </a:p>
        </p:txBody>
      </p:sp>
      <p:pic>
        <p:nvPicPr>
          <p:cNvPr id="1026" name="Picture 2" descr="KAKAO OVENì ëí ì´ë¯¸ì§ ê²ìê²°ê³¼">
            <a:extLst>
              <a:ext uri="{FF2B5EF4-FFF2-40B4-BE49-F238E27FC236}">
                <a16:creationId xmlns:a16="http://schemas.microsoft.com/office/drawing/2014/main" id="{F1E43037-35BD-4A03-AA67-86C654D6B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9770" y="2415088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6586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403232" y="406306"/>
            <a:ext cx="373947" cy="370982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62246" y="357211"/>
            <a:ext cx="373848" cy="377123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4" name="텍스트 상자 13"/>
          <p:cNvSpPr txBox="1"/>
          <p:nvPr/>
        </p:nvSpPr>
        <p:spPr>
          <a:xfrm>
            <a:off x="843101" y="443677"/>
            <a:ext cx="27657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Front-end 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진행</a:t>
            </a:r>
            <a:endParaRPr kumimoji="1" lang="en-US" altLang="ko-KR" sz="1200" b="1" dirty="0">
              <a:ln>
                <a:solidFill>
                  <a:schemeClr val="accent1">
                    <a:alpha val="0"/>
                  </a:schemeClr>
                </a:solidFill>
              </a:ln>
              <a:latin typeface="- 제목1" panose="02020603020101020101" pitchFamily="18" charset="-127"/>
              <a:ea typeface="- 제목1" panose="02020603020101020101" pitchFamily="18" charset="-127"/>
              <a:cs typeface="KoPubDotum_Pro" charset="-127"/>
            </a:endParaRPr>
          </a:p>
        </p:txBody>
      </p:sp>
      <p:sp>
        <p:nvSpPr>
          <p:cNvPr id="15" name="텍스트 상자 14"/>
          <p:cNvSpPr txBox="1"/>
          <p:nvPr/>
        </p:nvSpPr>
        <p:spPr>
          <a:xfrm>
            <a:off x="363944" y="418774"/>
            <a:ext cx="4185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02</a:t>
            </a:r>
            <a:endParaRPr kumimoji="1" lang="ko-KR" altLang="en-US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BC2AEA-F273-419E-AC1A-0D875A0FB33C}"/>
              </a:ext>
            </a:extLst>
          </p:cNvPr>
          <p:cNvSpPr txBox="1"/>
          <p:nvPr/>
        </p:nvSpPr>
        <p:spPr>
          <a:xfrm>
            <a:off x="736094" y="974050"/>
            <a:ext cx="1913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- 제목1" panose="02020603020101020101" pitchFamily="18" charset="-127"/>
                <a:ea typeface="- 제목1" panose="02020603020101020101" pitchFamily="18" charset="-127"/>
              </a:rPr>
              <a:t>시연 영상</a:t>
            </a:r>
            <a:endParaRPr lang="ko-KR" altLang="en-US" sz="2400" dirty="0">
              <a:latin typeface="- 제목1" panose="02020603020101020101" pitchFamily="18" charset="-127"/>
              <a:ea typeface="- 제목1" panose="02020603020101020101" pitchFamily="18" charset="-127"/>
            </a:endParaRPr>
          </a:p>
        </p:txBody>
      </p:sp>
      <p:pic>
        <p:nvPicPr>
          <p:cNvPr id="2" name="2019_8_24 프론트엔드 작업본">
            <a:hlinkClick r:id="" action="ppaction://media"/>
            <a:extLst>
              <a:ext uri="{FF2B5EF4-FFF2-40B4-BE49-F238E27FC236}">
                <a16:creationId xmlns:a16="http://schemas.microsoft.com/office/drawing/2014/main" id="{CC02DF68-4C12-4BD9-B4C3-A64F181410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5933" y="1522651"/>
            <a:ext cx="7391400" cy="364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506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403232" y="406306"/>
            <a:ext cx="373947" cy="370982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62246" y="357211"/>
            <a:ext cx="373848" cy="377123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4" name="텍스트 상자 13"/>
          <p:cNvSpPr txBox="1"/>
          <p:nvPr/>
        </p:nvSpPr>
        <p:spPr>
          <a:xfrm>
            <a:off x="843101" y="443677"/>
            <a:ext cx="27657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Front-end 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진행</a:t>
            </a:r>
            <a:endParaRPr kumimoji="1" lang="en-US" altLang="ko-KR" sz="1200" b="1" dirty="0">
              <a:ln>
                <a:solidFill>
                  <a:schemeClr val="accent1">
                    <a:alpha val="0"/>
                  </a:schemeClr>
                </a:solidFill>
              </a:ln>
              <a:latin typeface="- 제목1" panose="02020603020101020101" pitchFamily="18" charset="-127"/>
              <a:ea typeface="- 제목1" panose="02020603020101020101" pitchFamily="18" charset="-127"/>
              <a:cs typeface="KoPubDotum_Pro" charset="-127"/>
            </a:endParaRPr>
          </a:p>
        </p:txBody>
      </p:sp>
      <p:sp>
        <p:nvSpPr>
          <p:cNvPr id="15" name="텍스트 상자 14"/>
          <p:cNvSpPr txBox="1"/>
          <p:nvPr/>
        </p:nvSpPr>
        <p:spPr>
          <a:xfrm>
            <a:off x="363944" y="418774"/>
            <a:ext cx="4185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02</a:t>
            </a:r>
            <a:endParaRPr kumimoji="1" lang="ko-KR" altLang="en-US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BC2AEA-F273-419E-AC1A-0D875A0FB33C}"/>
              </a:ext>
            </a:extLst>
          </p:cNvPr>
          <p:cNvSpPr txBox="1"/>
          <p:nvPr/>
        </p:nvSpPr>
        <p:spPr>
          <a:xfrm>
            <a:off x="220133" y="1329650"/>
            <a:ext cx="909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- 제목1" panose="02020603020101020101" pitchFamily="18" charset="-127"/>
                <a:ea typeface="- 제목1" panose="02020603020101020101" pitchFamily="18" charset="-127"/>
              </a:rPr>
              <a:t>이후 </a:t>
            </a:r>
            <a:r>
              <a:rPr lang="en-US" altLang="ko-KR" sz="2400" dirty="0">
                <a:latin typeface="- 제목1" panose="02020603020101020101" pitchFamily="18" charset="-127"/>
                <a:ea typeface="- 제목1" panose="02020603020101020101" pitchFamily="18" charset="-127"/>
              </a:rPr>
              <a:t>html, CSS, </a:t>
            </a:r>
            <a:r>
              <a:rPr lang="en-US" altLang="ko-KR" sz="2400" dirty="0" err="1">
                <a:latin typeface="- 제목1" panose="02020603020101020101" pitchFamily="18" charset="-127"/>
                <a:ea typeface="- 제목1" panose="02020603020101020101" pitchFamily="18" charset="-127"/>
              </a:rPr>
              <a:t>javascript</a:t>
            </a:r>
            <a:r>
              <a:rPr lang="en-US" altLang="ko-KR" sz="2400" dirty="0">
                <a:latin typeface="- 제목1" panose="02020603020101020101" pitchFamily="18" charset="-127"/>
                <a:ea typeface="- 제목1" panose="02020603020101020101" pitchFamily="18" charset="-127"/>
              </a:rPr>
              <a:t> </a:t>
            </a:r>
            <a:r>
              <a:rPr lang="ko-KR" altLang="en-US" sz="2400" dirty="0">
                <a:latin typeface="- 제목1" panose="02020603020101020101" pitchFamily="18" charset="-127"/>
                <a:ea typeface="- 제목1" panose="02020603020101020101" pitchFamily="18" charset="-127"/>
              </a:rPr>
              <a:t>등을 이용하여</a:t>
            </a:r>
            <a:endParaRPr lang="en-US" altLang="ko-KR" sz="2400" dirty="0">
              <a:latin typeface="- 제목1" panose="02020603020101020101" pitchFamily="18" charset="-127"/>
              <a:ea typeface="- 제목1" panose="02020603020101020101" pitchFamily="18" charset="-127"/>
            </a:endParaRPr>
          </a:p>
          <a:p>
            <a:pPr algn="ctr"/>
            <a:r>
              <a:rPr lang="ko-KR" altLang="en-US" sz="2400" dirty="0">
                <a:latin typeface="- 제목1" panose="02020603020101020101" pitchFamily="18" charset="-127"/>
                <a:ea typeface="- 제목1" panose="02020603020101020101" pitchFamily="18" charset="-127"/>
              </a:rPr>
              <a:t>계획과 유사한 홈페이지를 구축</a:t>
            </a:r>
            <a:endParaRPr lang="en-US" altLang="ko-KR" sz="2400" dirty="0">
              <a:latin typeface="- 제목1" panose="02020603020101020101" pitchFamily="18" charset="-127"/>
              <a:ea typeface="- 제목1" panose="02020603020101020101" pitchFamily="18" charset="-127"/>
            </a:endParaRPr>
          </a:p>
          <a:p>
            <a:pPr algn="ctr"/>
            <a:r>
              <a:rPr lang="en-US" altLang="ko-KR" sz="2400" dirty="0">
                <a:latin typeface="- 제목1" panose="02020603020101020101" pitchFamily="18" charset="-127"/>
                <a:ea typeface="- 제목1" panose="02020603020101020101" pitchFamily="18" charset="-127"/>
              </a:rPr>
              <a:t>(</a:t>
            </a:r>
            <a:r>
              <a:rPr lang="ko-KR" altLang="en-US" sz="2400" dirty="0">
                <a:latin typeface="- 제목1" panose="02020603020101020101" pitchFamily="18" charset="-127"/>
                <a:ea typeface="- 제목1" panose="02020603020101020101" pitchFamily="18" charset="-127"/>
              </a:rPr>
              <a:t>서버는 구름 </a:t>
            </a:r>
            <a:r>
              <a:rPr lang="en-US" altLang="ko-KR" sz="2400" dirty="0">
                <a:latin typeface="- 제목1" panose="02020603020101020101" pitchFamily="18" charset="-127"/>
                <a:ea typeface="- 제목1" panose="02020603020101020101" pitchFamily="18" charset="-127"/>
              </a:rPr>
              <a:t>ide</a:t>
            </a:r>
            <a:r>
              <a:rPr lang="ko-KR" altLang="en-US" sz="2400" dirty="0">
                <a:latin typeface="- 제목1" panose="02020603020101020101" pitchFamily="18" charset="-127"/>
                <a:ea typeface="- 제목1" panose="02020603020101020101" pitchFamily="18" charset="-127"/>
              </a:rPr>
              <a:t>를 이용할 예정</a:t>
            </a:r>
            <a:r>
              <a:rPr lang="en-US" altLang="ko-KR" sz="2400" dirty="0">
                <a:latin typeface="- 제목1" panose="02020603020101020101" pitchFamily="18" charset="-127"/>
                <a:ea typeface="- 제목1" panose="02020603020101020101" pitchFamily="18" charset="-127"/>
              </a:rPr>
              <a:t>)</a:t>
            </a:r>
            <a:r>
              <a:rPr lang="ko-KR" altLang="en-US" sz="2400" dirty="0">
                <a:latin typeface="- 제목1" panose="02020603020101020101" pitchFamily="18" charset="-127"/>
                <a:ea typeface="- 제목1" panose="02020603020101020101" pitchFamily="18" charset="-127"/>
              </a:rPr>
              <a:t> </a:t>
            </a:r>
          </a:p>
        </p:txBody>
      </p:sp>
      <p:pic>
        <p:nvPicPr>
          <p:cNvPr id="2050" name="Picture 2" descr="êµ¬ë¦ ideì ëí ì´ë¯¸ì§ ê²ìê²°ê³¼">
            <a:extLst>
              <a:ext uri="{FF2B5EF4-FFF2-40B4-BE49-F238E27FC236}">
                <a16:creationId xmlns:a16="http://schemas.microsoft.com/office/drawing/2014/main" id="{5BB9145B-0001-4E90-94F9-C37F88DB9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0438" y="2864412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5590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056" b="121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2683806" y="1803270"/>
            <a:ext cx="3867775" cy="2203315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solidFill>
                <a:srgbClr val="6046F8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580264" y="1679238"/>
            <a:ext cx="3866746" cy="2239794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/>
          </a:p>
        </p:txBody>
      </p:sp>
      <p:sp>
        <p:nvSpPr>
          <p:cNvPr id="11" name="텍스트 상자 10"/>
          <p:cNvSpPr txBox="1"/>
          <p:nvPr/>
        </p:nvSpPr>
        <p:spPr>
          <a:xfrm>
            <a:off x="3072358" y="2382502"/>
            <a:ext cx="11988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6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03</a:t>
            </a:r>
            <a:endParaRPr kumimoji="1" lang="ko-KR" altLang="en-US" sz="60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2" name="텍스트 상자 11"/>
          <p:cNvSpPr txBox="1"/>
          <p:nvPr/>
        </p:nvSpPr>
        <p:spPr>
          <a:xfrm>
            <a:off x="4183654" y="2705667"/>
            <a:ext cx="2144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Back-end </a:t>
            </a:r>
            <a:r>
              <a:rPr kumimoji="1" lang="ko-KR" altLang="en-US" sz="1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- 제목1" panose="02020603020101020101" pitchFamily="18" charset="-127"/>
                <a:ea typeface="- 제목1" panose="02020603020101020101" pitchFamily="18" charset="-127"/>
                <a:cs typeface="KoPubDotum_Pro" charset="-127"/>
              </a:rPr>
              <a:t>진행</a:t>
            </a:r>
            <a:endParaRPr kumimoji="1" lang="en-US" altLang="ko-KR" sz="1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- 제목1" panose="02020603020101020101" pitchFamily="18" charset="-127"/>
              <a:ea typeface="- 제목1" panose="02020603020101020101" pitchFamily="18" charset="-127"/>
              <a:cs typeface="KoPubDotum_Pr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5841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1325</TotalTime>
  <Words>324</Words>
  <Application>Microsoft Office PowerPoint</Application>
  <PresentationFormat>화면 슬라이드 쇼(16:10)</PresentationFormat>
  <Paragraphs>110</Paragraphs>
  <Slides>15</Slides>
  <Notes>15</Notes>
  <HiddenSlides>4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5" baseType="lpstr">
      <vt:lpstr>Calibri Light</vt:lpstr>
      <vt:lpstr>Calibri</vt:lpstr>
      <vt:lpstr>KoPub돋움체 Light</vt:lpstr>
      <vt:lpstr>- 제목1</vt:lpstr>
      <vt:lpstr>맑은 고딕</vt:lpstr>
      <vt:lpstr>Arial</vt:lpstr>
      <vt:lpstr>KoPub돋움체 Bold</vt:lpstr>
      <vt:lpstr>나눔고딕코딩</vt:lpstr>
      <vt:lpstr>나눔바른고딕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>성민 이</dc:creator>
  <cp:keywords/>
  <dc:description/>
  <cp:lastModifiedBy>김 채린</cp:lastModifiedBy>
  <cp:revision>28</cp:revision>
  <dcterms:created xsi:type="dcterms:W3CDTF">2018-07-11T06:18:00Z</dcterms:created>
  <dcterms:modified xsi:type="dcterms:W3CDTF">2019-08-06T00:36:43Z</dcterms:modified>
  <cp:category/>
</cp:coreProperties>
</file>

<file path=docProps/thumbnail.jpeg>
</file>